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rchivo Black" panose="020B0A03020202020B04" pitchFamily="34" charset="77"/>
      <p:regular r:id="rId15"/>
    </p:embeddedFon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Black" panose="020F0502020204030204" pitchFamily="34" charset="0"/>
      <p:bold r:id="rId20"/>
      <p:italic r:id="rId21"/>
      <p:boldItalic r:id="rId22"/>
    </p:embeddedFont>
    <p:embeddedFont>
      <p:font typeface="Montserrat Light" panose="020F0302020204030204" pitchFamily="34" charset="0"/>
      <p:regular r:id="rId23"/>
      <p:bold r:id="rId24"/>
      <p:italic r:id="rId25"/>
      <p:boldItalic r:id="rId26"/>
    </p:embeddedFont>
    <p:embeddedFont>
      <p:font typeface="PT Sans Narrow" panose="020B0506020203020204" pitchFamily="34" charset="77"/>
      <p:regular r:id="rId27"/>
      <p:bold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Saira Condensed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C477FF-95A6-478E-9149-F08CCAA5BBC8}">
  <a:tblStyle styleId="{68C477FF-95A6-478E-9149-F08CCAA5BB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fc08b07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AJINKYA</a:t>
            </a:r>
            <a:endParaRPr/>
          </a:p>
        </p:txBody>
      </p:sp>
      <p:sp>
        <p:nvSpPr>
          <p:cNvPr id="214" name="Google Shape;214;g37fc08b07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0490b9cb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GUSTAVO</a:t>
            </a:r>
            <a:endParaRPr/>
          </a:p>
        </p:txBody>
      </p:sp>
      <p:sp>
        <p:nvSpPr>
          <p:cNvPr id="321" name="Google Shape;321;g380490b9cb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80490b9cb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AJINKYA</a:t>
            </a:r>
            <a:endParaRPr/>
          </a:p>
        </p:txBody>
      </p:sp>
      <p:sp>
        <p:nvSpPr>
          <p:cNvPr id="330" name="Google Shape;330;g380490b9cb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7fc08b078a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AJINKYA</a:t>
            </a:r>
            <a:endParaRPr/>
          </a:p>
        </p:txBody>
      </p:sp>
      <p:sp>
        <p:nvSpPr>
          <p:cNvPr id="339" name="Google Shape;339;g37fc08b078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fc08b078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AJINKYA</a:t>
            </a:r>
            <a:r>
              <a:rPr lang="en"/>
              <a:t>	</a:t>
            </a:r>
            <a:endParaRPr/>
          </a:p>
        </p:txBody>
      </p:sp>
      <p:sp>
        <p:nvSpPr>
          <p:cNvPr id="222" name="Google Shape;222;g37fc08b078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fc08b078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AJINKYA</a:t>
            </a:r>
            <a:endParaRPr/>
          </a:p>
        </p:txBody>
      </p:sp>
      <p:sp>
        <p:nvSpPr>
          <p:cNvPr id="249" name="Google Shape;249;g37fc08b078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fc08b078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BLAZE</a:t>
            </a:r>
            <a:endParaRPr/>
          </a:p>
        </p:txBody>
      </p:sp>
      <p:sp>
        <p:nvSpPr>
          <p:cNvPr id="263" name="Google Shape;263;g37fc08b078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0490b9cb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BLAZE</a:t>
            </a:r>
            <a:endParaRPr/>
          </a:p>
        </p:txBody>
      </p:sp>
      <p:sp>
        <p:nvSpPr>
          <p:cNvPr id="275" name="Google Shape;275;g380490b9cb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0490b9cb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GARETH</a:t>
            </a:r>
            <a:endParaRPr/>
          </a:p>
        </p:txBody>
      </p:sp>
      <p:sp>
        <p:nvSpPr>
          <p:cNvPr id="285" name="Google Shape;285;g380490b9cb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0490b9cb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GARETH</a:t>
            </a:r>
            <a:endParaRPr/>
          </a:p>
        </p:txBody>
      </p:sp>
      <p:sp>
        <p:nvSpPr>
          <p:cNvPr id="294" name="Google Shape;294;g380490b9cb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80490b9cb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DAMI</a:t>
            </a:r>
            <a:endParaRPr/>
          </a:p>
        </p:txBody>
      </p:sp>
      <p:sp>
        <p:nvSpPr>
          <p:cNvPr id="303" name="Google Shape;303;g380490b9cb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80490b9cb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GUSTAVO</a:t>
            </a:r>
            <a:endParaRPr/>
          </a:p>
        </p:txBody>
      </p:sp>
      <p:sp>
        <p:nvSpPr>
          <p:cNvPr id="312" name="Google Shape;312;g380490b9cb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Blue">
  <p:cSld name="TITLE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l="77333" t="59745" r="8783" b="28249"/>
          <a:stretch/>
        </p:blipFill>
        <p:spPr>
          <a:xfrm>
            <a:off x="4495268" y="4638372"/>
            <a:ext cx="670957" cy="46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43341" t="27059" r="42775" b="62483"/>
          <a:stretch/>
        </p:blipFill>
        <p:spPr>
          <a:xfrm>
            <a:off x="30450" y="4591800"/>
            <a:ext cx="897728" cy="5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6722" t="61126" r="75657" b="29900"/>
          <a:stretch/>
        </p:blipFill>
        <p:spPr>
          <a:xfrm>
            <a:off x="2167600" y="4609976"/>
            <a:ext cx="1139422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29460" t="61126" r="53404" b="29900"/>
          <a:stretch/>
        </p:blipFill>
        <p:spPr>
          <a:xfrm>
            <a:off x="3292925" y="4609976"/>
            <a:ext cx="1108125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l="52137" t="61125" r="29176" b="29902"/>
          <a:stretch/>
        </p:blipFill>
        <p:spPr>
          <a:xfrm>
            <a:off x="938137" y="4609982"/>
            <a:ext cx="1208318" cy="46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usekeeping">
  <p:cSld name="CUSTOM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6522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/>
          <p:nvPr/>
        </p:nvSpPr>
        <p:spPr>
          <a:xfrm>
            <a:off x="457200" y="457200"/>
            <a:ext cx="65226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HOUSEKEEPING</a:t>
            </a:r>
            <a:endParaRPr sz="3600">
              <a:solidFill>
                <a:srgbClr val="007AB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orient="horz" pos="720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Blue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391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007AB3"/>
              </a:buClr>
              <a:buSzPts val="4800"/>
              <a:buFont typeface="Montserrat Black"/>
              <a:buNone/>
              <a:defRPr sz="48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  <p15:guide id="2" pos="2736">
          <p15:clr>
            <a:srgbClr val="FA7B17"/>
          </p15:clr>
        </p15:guide>
        <p15:guide id="3" pos="28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Yellow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3771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Font typeface="Montserrat Black"/>
              <a:buNone/>
              <a:defRPr sz="4800">
                <a:solidFill>
                  <a:srgbClr val="FDBB3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2pPr>
            <a:lvl3pPr lvl="2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3pPr>
            <a:lvl4pPr lvl="3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4pPr>
            <a:lvl5pPr lvl="4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5pPr>
            <a:lvl6pPr lvl="5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6pPr>
            <a:lvl7pPr lvl="6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7pPr>
            <a:lvl8pPr lvl="7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8pPr>
            <a:lvl9pPr lvl="8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pos="266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Blue-2">
  <p:cSld name="CUSTOM_4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370725" y="2233800"/>
            <a:ext cx="7773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Montserrat Black"/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Yellow-2">
  <p:cSld name="CUSTOM_4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1370725" y="2233800"/>
            <a:ext cx="7773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Montserrat Black"/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3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vator-Pitch">
  <p:cSld name="CUSTOM_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457200" y="401075"/>
            <a:ext cx="46170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Enterprise Health</a:t>
            </a:r>
            <a:r>
              <a:rPr lang="en" sz="19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is the only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cloud-based health IT solution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 combine occupational health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 compliance, clinical care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 employee engagement on a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single, interoperable, </a:t>
            </a:r>
            <a:r>
              <a:rPr lang="en" sz="1900">
                <a:solidFill>
                  <a:srgbClr val="484E5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certified </a:t>
            </a:r>
            <a:endParaRPr sz="1900">
              <a:solidFill>
                <a:srgbClr val="484E57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electronic health record</a:t>
            </a:r>
            <a:r>
              <a:rPr lang="en" sz="19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900">
              <a:solidFill>
                <a:srgbClr val="484E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platform — equipping enterprise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clients and their employees for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healthier future.</a:t>
            </a:r>
            <a:endParaRPr sz="1900">
              <a:solidFill>
                <a:srgbClr val="484E57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3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-Intro">
  <p:cSld name="CUSTOM_6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5751425" y="1200150"/>
            <a:ext cx="2743200" cy="2743200"/>
          </a:xfrm>
          <a:prstGeom prst="ellipse">
            <a:avLst/>
          </a:prstGeom>
          <a:solidFill>
            <a:srgbClr val="007AB3"/>
          </a:solidFill>
          <a:ln>
            <a:noFill/>
          </a:ln>
          <a:effectLst>
            <a:outerShdw blurRad="257175" dist="95250" dir="21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57200" y="3995750"/>
            <a:ext cx="4785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7AB3"/>
              </a:buClr>
              <a:buSzPts val="3600"/>
              <a:buFont typeface="Montserrat Black"/>
              <a:buNone/>
              <a:defRPr sz="36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/>
          </p:nvPr>
        </p:nvSpPr>
        <p:spPr>
          <a:xfrm>
            <a:off x="457200" y="4495800"/>
            <a:ext cx="47859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None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6332825" y="2248500"/>
            <a:ext cx="158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INSERT 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3” x 3” ROUND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HEADSHOT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17">
          <p15:clr>
            <a:srgbClr val="FA7B17"/>
          </p15:clr>
        </p15:guide>
        <p15:guide id="3" pos="3303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6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2365925" y="33934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2365925" y="1902150"/>
            <a:ext cx="1981200" cy="13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2365925" y="4109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4522450" y="4109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678975" y="33934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6678975" y="190215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6678975" y="410900"/>
            <a:ext cx="1981200" cy="13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522450" y="190215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522450" y="3393400"/>
            <a:ext cx="1981200" cy="13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A7B17"/>
          </p15:clr>
        </p15:guide>
        <p15:guide id="2" pos="3473">
          <p15:clr>
            <a:srgbClr val="FA7B17"/>
          </p15:clr>
        </p15:guide>
        <p15:guide id="3" pos="4831">
          <p15:clr>
            <a:srgbClr val="FA7B17"/>
          </p15:clr>
        </p15:guide>
        <p15:guide id="4" orient="horz" pos="678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255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9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2365925" y="33934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2365925" y="190215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2365925" y="4109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4522450" y="4109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6678975" y="33934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6678975" y="190215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6678975" y="4109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4522450" y="190215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4522450" y="33934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A7B17"/>
          </p15:clr>
        </p15:guide>
        <p15:guide id="2" pos="3473">
          <p15:clr>
            <a:srgbClr val="FA7B17"/>
          </p15:clr>
        </p15:guide>
        <p15:guide id="3" pos="4831">
          <p15:clr>
            <a:srgbClr val="FA7B17"/>
          </p15:clr>
        </p15:guide>
        <p15:guide id="4" orient="horz" pos="678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255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12">
  <p:cSld name="CUSTOM_8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2365925" y="4109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2365925" y="15293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2365925" y="26478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2365925" y="37662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4522450" y="4109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4522450" y="15293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4522450" y="26478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4522450" y="37662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6678975" y="4109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6678975" y="15293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6678975" y="26478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6678975" y="37662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A7B17"/>
          </p15:clr>
        </p15:guide>
        <p15:guide id="2" pos="3473">
          <p15:clr>
            <a:srgbClr val="FA7B17"/>
          </p15:clr>
        </p15:guide>
        <p15:guide id="3" pos="4831">
          <p15:clr>
            <a:srgbClr val="FA7B17"/>
          </p15:clr>
        </p15:guide>
        <p15:guide id="4" orient="horz" pos="561">
          <p15:clr>
            <a:srgbClr val="FA7B17"/>
          </p15:clr>
        </p15:guide>
        <p15:guide id="5" orient="horz" pos="1265">
          <p15:clr>
            <a:srgbClr val="FA7B17"/>
          </p15:clr>
        </p15:guide>
        <p15:guide id="6" orient="horz" pos="1970">
          <p15:clr>
            <a:srgbClr val="FA7B17"/>
          </p15:clr>
        </p15:guide>
        <p15:guide id="7" orient="horz" pos="267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Yellow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l="77333" t="59745" r="8783" b="28249"/>
          <a:stretch/>
        </p:blipFill>
        <p:spPr>
          <a:xfrm>
            <a:off x="4495268" y="4638372"/>
            <a:ext cx="670957" cy="46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l="43341" t="27059" r="42775" b="62483"/>
          <a:stretch/>
        </p:blipFill>
        <p:spPr>
          <a:xfrm>
            <a:off x="30450" y="4591800"/>
            <a:ext cx="897728" cy="5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l="6722" t="61126" r="75657" b="29900"/>
          <a:stretch/>
        </p:blipFill>
        <p:spPr>
          <a:xfrm>
            <a:off x="2167600" y="4609976"/>
            <a:ext cx="1139422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l="29460" t="61126" r="53404" b="29900"/>
          <a:stretch/>
        </p:blipFill>
        <p:spPr>
          <a:xfrm>
            <a:off x="3292925" y="4609976"/>
            <a:ext cx="1108125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l="52137" t="61125" r="29176" b="29902"/>
          <a:stretch/>
        </p:blipFill>
        <p:spPr>
          <a:xfrm>
            <a:off x="938137" y="4609982"/>
            <a:ext cx="1208318" cy="46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6-ALT">
  <p:cSld name="CUSTOM_1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457200" y="4572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457200" y="1915650"/>
            <a:ext cx="1981200" cy="131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457200" y="33741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2595838" y="4572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2595838" y="191565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2595838" y="3374100"/>
            <a:ext cx="1981200" cy="131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4734475" y="457200"/>
            <a:ext cx="1981200" cy="131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4734475" y="191565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4734475" y="33741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12">
          <p15:clr>
            <a:srgbClr val="FA7B17"/>
          </p15:clr>
        </p15:guide>
        <p15:guide id="2" pos="2259">
          <p15:clr>
            <a:srgbClr val="FA7B17"/>
          </p15:clr>
        </p15:guide>
        <p15:guide id="3" pos="3606">
          <p15:clr>
            <a:srgbClr val="FA7B17"/>
          </p15:clr>
        </p15:guide>
        <p15:guide id="4" orient="horz" pos="701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2539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9-ALT">
  <p:cSld name="CUSTOM_1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457200" y="4572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457200" y="191565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57200" y="33741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595838" y="4572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2595838" y="191565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2595838" y="33741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4734475" y="4572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734475" y="191565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4734475" y="33741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12">
          <p15:clr>
            <a:srgbClr val="FA7B17"/>
          </p15:clr>
        </p15:guide>
        <p15:guide id="2" pos="2259">
          <p15:clr>
            <a:srgbClr val="FA7B17"/>
          </p15:clr>
        </p15:guide>
        <p15:guide id="3" pos="3606">
          <p15:clr>
            <a:srgbClr val="FA7B17"/>
          </p15:clr>
        </p15:guide>
        <p15:guide id="4" orient="horz" pos="701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253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12-ALT">
  <p:cSld name="CUSTOM_1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457200" y="4572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57200" y="155107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457200" y="37389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457200" y="264502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2595838" y="4572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4734475" y="4572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2595838" y="155107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4734475" y="155107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2595850" y="37389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2595850" y="264502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4734500" y="37389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4734500" y="264502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12">
          <p15:clr>
            <a:srgbClr val="FA7B17"/>
          </p15:clr>
        </p15:guide>
        <p15:guide id="2" pos="2259">
          <p15:clr>
            <a:srgbClr val="FA7B17"/>
          </p15:clr>
        </p15:guide>
        <p15:guide id="3" pos="3606">
          <p15:clr>
            <a:srgbClr val="FA7B17"/>
          </p15:clr>
        </p15:guide>
        <p15:guide id="4" orient="horz" pos="586">
          <p15:clr>
            <a:srgbClr val="FA7B17"/>
          </p15:clr>
        </p15:guide>
        <p15:guide id="5" orient="horz" pos="1275">
          <p15:clr>
            <a:srgbClr val="FA7B17"/>
          </p15:clr>
        </p15:guide>
        <p15:guide id="6" orient="horz" pos="1965">
          <p15:clr>
            <a:srgbClr val="FA7B17"/>
          </p15:clr>
        </p15:guide>
        <p15:guide id="7" orient="horz" pos="26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CUSTOM_9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1294825" y="1925250"/>
            <a:ext cx="7849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QUESTIONS?</a:t>
            </a:r>
            <a:endParaRPr sz="7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-You">
  <p:cSld name="CUSTOM_10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888" y="1754500"/>
            <a:ext cx="5943600" cy="163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mi-Closed">
  <p:cSld name="CUSTOM_15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64">
          <p15:clr>
            <a:srgbClr val="FA7B17"/>
          </p15:clr>
        </p15:guide>
        <p15:guide id="2" pos="3969">
          <p15:clr>
            <a:srgbClr val="FA7B17"/>
          </p15:clr>
        </p15:guide>
        <p15:guide id="3" pos="5075">
          <p15:clr>
            <a:srgbClr val="FA7B17"/>
          </p15:clr>
        </p15:guide>
        <p15:guide id="4" orient="horz" pos="346">
          <p15:clr>
            <a:srgbClr val="FA7B17"/>
          </p15:clr>
        </p15:guide>
        <p15:guide id="5" orient="horz" pos="673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mi-Open">
  <p:cSld name="CUSTOM_1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64">
          <p15:clr>
            <a:srgbClr val="FA7B17"/>
          </p15:clr>
        </p15:guide>
        <p15:guide id="2" pos="3969">
          <p15:clr>
            <a:srgbClr val="FA7B17"/>
          </p15:clr>
        </p15:guide>
        <p15:guide id="3" pos="5075">
          <p15:clr>
            <a:srgbClr val="FA7B17"/>
          </p15:clr>
        </p15:guide>
        <p15:guide id="4" orient="horz" pos="346">
          <p15:clr>
            <a:srgbClr val="FA7B17"/>
          </p15:clr>
        </p15:guide>
        <p15:guide id="5" orient="horz" pos="673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6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4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Blue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007AB3"/>
              </a:buClr>
              <a:buSzPts val="6800"/>
              <a:buFont typeface="Montserrat Black"/>
              <a:buNone/>
              <a:defRPr sz="68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l="77333" t="59745" r="8783" b="28249"/>
          <a:stretch/>
        </p:blipFill>
        <p:spPr>
          <a:xfrm>
            <a:off x="4495268" y="4638372"/>
            <a:ext cx="670957" cy="46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l="43341" t="27059" r="42775" b="62483"/>
          <a:stretch/>
        </p:blipFill>
        <p:spPr>
          <a:xfrm>
            <a:off x="30450" y="4591800"/>
            <a:ext cx="897728" cy="5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l="6722" t="61126" r="75657" b="29900"/>
          <a:stretch/>
        </p:blipFill>
        <p:spPr>
          <a:xfrm>
            <a:off x="2167600" y="4609976"/>
            <a:ext cx="1139422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l="29460" t="61126" r="53404" b="29900"/>
          <a:stretch/>
        </p:blipFill>
        <p:spPr>
          <a:xfrm>
            <a:off x="3292925" y="4609976"/>
            <a:ext cx="1108125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l="52137" t="61125" r="29176" b="29902"/>
          <a:stretch/>
        </p:blipFill>
        <p:spPr>
          <a:xfrm>
            <a:off x="938137" y="4609982"/>
            <a:ext cx="1208318" cy="46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pos="4397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5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522525" y="301450"/>
            <a:ext cx="80589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5F61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subTitle" idx="1"/>
          </p:nvPr>
        </p:nvSpPr>
        <p:spPr>
          <a:xfrm>
            <a:off x="522525" y="1386675"/>
            <a:ext cx="8058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1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1b">
  <p:cSld name="CUSTOM_2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457200" y="338328"/>
            <a:ext cx="82941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E76026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57200" y="1082925"/>
            <a:ext cx="82941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1c">
  <p:cSld name="CUSTOM_2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457200" y="338328"/>
            <a:ext cx="82941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body" idx="1"/>
          </p:nvPr>
        </p:nvSpPr>
        <p:spPr>
          <a:xfrm>
            <a:off x="457200" y="1082925"/>
            <a:ext cx="82941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●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○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■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●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○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■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●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○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■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1a">
  <p:cSld name="CUSTOM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457200" y="338328"/>
            <a:ext cx="82941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E76026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457200" y="1082925"/>
            <a:ext cx="82941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Yellow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Font typeface="Montserrat Black"/>
              <a:buNone/>
              <a:defRPr sz="6800">
                <a:solidFill>
                  <a:srgbClr val="FDBB3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2pPr>
            <a:lvl3pPr lvl="2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3pPr>
            <a:lvl4pPr lvl="3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4pPr>
            <a:lvl5pPr lvl="4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5pPr>
            <a:lvl6pPr lvl="5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6pPr>
            <a:lvl7pPr lvl="6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7pPr>
            <a:lvl8pPr lvl="7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8pPr>
            <a:lvl9pPr lvl="8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77333" t="59745" r="8783" b="28249"/>
          <a:stretch/>
        </p:blipFill>
        <p:spPr>
          <a:xfrm>
            <a:off x="4495268" y="4638372"/>
            <a:ext cx="670957" cy="46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l="43341" t="27059" r="42775" b="62483"/>
          <a:stretch/>
        </p:blipFill>
        <p:spPr>
          <a:xfrm>
            <a:off x="30450" y="4591800"/>
            <a:ext cx="897728" cy="5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 l="6722" t="61126" r="75657" b="29900"/>
          <a:stretch/>
        </p:blipFill>
        <p:spPr>
          <a:xfrm>
            <a:off x="2167600" y="4609976"/>
            <a:ext cx="1139422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 l="29460" t="61126" r="53404" b="29900"/>
          <a:stretch/>
        </p:blipFill>
        <p:spPr>
          <a:xfrm>
            <a:off x="3292925" y="4609976"/>
            <a:ext cx="1108125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l="52137" t="61125" r="29176" b="29902"/>
          <a:stretch/>
        </p:blipFill>
        <p:spPr>
          <a:xfrm>
            <a:off x="938137" y="4609982"/>
            <a:ext cx="1208318" cy="46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pos="4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-Blue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7AB3"/>
              </a:buClr>
              <a:buSzPts val="3600"/>
              <a:buFont typeface="Montserrat Black"/>
              <a:buNone/>
              <a:defRPr sz="36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6522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orient="horz" pos="720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-Blue (Two Line Headline)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7AB3"/>
              </a:buClr>
              <a:buSzPts val="3600"/>
              <a:buFont typeface="Montserrat Black"/>
              <a:buNone/>
              <a:defRPr sz="36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57200" y="1550375"/>
            <a:ext cx="65226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l="77333" t="59745" r="8783" b="28249"/>
          <a:stretch/>
        </p:blipFill>
        <p:spPr>
          <a:xfrm>
            <a:off x="4495268" y="4638372"/>
            <a:ext cx="670957" cy="46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l="43341" t="27059" r="42775" b="62483"/>
          <a:stretch/>
        </p:blipFill>
        <p:spPr>
          <a:xfrm>
            <a:off x="30450" y="4591800"/>
            <a:ext cx="897728" cy="5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 l="6722" t="61126" r="75657" b="29900"/>
          <a:stretch/>
        </p:blipFill>
        <p:spPr>
          <a:xfrm>
            <a:off x="2167600" y="4609976"/>
            <a:ext cx="1139422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l="29460" t="61126" r="53404" b="29900"/>
          <a:stretch/>
        </p:blipFill>
        <p:spPr>
          <a:xfrm>
            <a:off x="3292925" y="4609976"/>
            <a:ext cx="1108125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l="52137" t="61125" r="29176" b="29902"/>
          <a:stretch/>
        </p:blipFill>
        <p:spPr>
          <a:xfrm>
            <a:off x="938137" y="4609982"/>
            <a:ext cx="1208318" cy="46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7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88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-Yellow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3600"/>
              <a:buFont typeface="Montserrat Black"/>
              <a:buNone/>
              <a:defRPr sz="3600">
                <a:solidFill>
                  <a:srgbClr val="FDBB3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6522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orient="horz" pos="720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-Yellow (Two Line Headline)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3600"/>
              <a:buFont typeface="Montserrat Black"/>
              <a:buNone/>
              <a:defRPr sz="3600">
                <a:solidFill>
                  <a:srgbClr val="FDBB3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57200" y="1550375"/>
            <a:ext cx="65226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977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6522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/>
          <p:nvPr/>
        </p:nvSpPr>
        <p:spPr>
          <a:xfrm>
            <a:off x="457200" y="457200"/>
            <a:ext cx="65226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AGENDA</a:t>
            </a:r>
            <a:endParaRPr sz="3600">
              <a:solidFill>
                <a:srgbClr val="007AB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720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/>
          <p:nvPr/>
        </p:nvSpPr>
        <p:spPr>
          <a:xfrm>
            <a:off x="0" y="0"/>
            <a:ext cx="973836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7" name="Google Shape;217;p38"/>
          <p:cNvSpPr txBox="1"/>
          <p:nvPr/>
        </p:nvSpPr>
        <p:spPr>
          <a:xfrm>
            <a:off x="6754800" y="4008773"/>
            <a:ext cx="168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Advisor</a:t>
            </a:r>
            <a:endParaRPr sz="13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Dr. Beomjin Kim</a:t>
            </a:r>
            <a:endParaRPr sz="15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8"/>
          <p:cNvSpPr txBox="1"/>
          <p:nvPr/>
        </p:nvSpPr>
        <p:spPr>
          <a:xfrm>
            <a:off x="706200" y="1935450"/>
            <a:ext cx="7731600" cy="12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5300" b="1">
                <a:solidFill>
                  <a:srgbClr val="1C4587"/>
                </a:solidFill>
                <a:latin typeface="Archivo Black"/>
                <a:ea typeface="Archivo Black"/>
                <a:cs typeface="Archivo Black"/>
                <a:sym typeface="Archivo Black"/>
              </a:rPr>
              <a:t>AI-Powered Retirement Planning</a:t>
            </a:r>
            <a:endParaRPr sz="600" b="1">
              <a:solidFill>
                <a:srgbClr val="1C4587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219" name="Google Shape;219;p38"/>
          <p:cNvCxnSpPr/>
          <p:nvPr/>
        </p:nvCxnSpPr>
        <p:spPr>
          <a:xfrm>
            <a:off x="-8" y="4488959"/>
            <a:ext cx="91440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/>
        </p:nvSpPr>
        <p:spPr>
          <a:xfrm>
            <a:off x="0" y="0"/>
            <a:ext cx="818388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4" name="Google Shape;324;p47"/>
          <p:cNvSpPr txBox="1"/>
          <p:nvPr/>
        </p:nvSpPr>
        <p:spPr>
          <a:xfrm>
            <a:off x="602950" y="1070275"/>
            <a:ext cx="5232000" cy="33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Integration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and maintaining a reliable RAG knowledge base (IRS docs, research papers, tax rules)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Privacy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Ensuring anonymization before sending prompts to the LLM.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Prompt Engineering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Crafting effective prompt templates for accurate, personalized responses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LLM Hallucination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Ensuring the model does not produce misleading financial advice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Experience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Presenting complex results in a simple, visual way.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602950" y="514075"/>
            <a:ext cx="665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C4587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Challenges We Will Overcome</a:t>
            </a:r>
            <a:endParaRPr sz="2700" b="1">
              <a:solidFill>
                <a:srgbClr val="1C4587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326" name="Google Shape;326;p47"/>
          <p:cNvCxnSpPr/>
          <p:nvPr/>
        </p:nvCxnSpPr>
        <p:spPr>
          <a:xfrm>
            <a:off x="0" y="4696991"/>
            <a:ext cx="76860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7" name="Google Shape;3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950" y="1543950"/>
            <a:ext cx="2055601" cy="205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/>
          <p:nvPr/>
        </p:nvSpPr>
        <p:spPr>
          <a:xfrm>
            <a:off x="0" y="-19632"/>
            <a:ext cx="818388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3" name="Google Shape;333;p48"/>
          <p:cNvSpPr txBox="1"/>
          <p:nvPr/>
        </p:nvSpPr>
        <p:spPr>
          <a:xfrm>
            <a:off x="602950" y="1182950"/>
            <a:ext cx="4799100" cy="26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web-based Agentic AI system with user-centric interface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Collect User details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Structured processing with accurate data, rules and clear explanations.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Well-defined personalized plan and roadmap for retirement.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48"/>
          <p:cNvSpPr txBox="1"/>
          <p:nvPr/>
        </p:nvSpPr>
        <p:spPr>
          <a:xfrm>
            <a:off x="602950" y="514075"/>
            <a:ext cx="588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1C4587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Final Product &amp; Value</a:t>
            </a:r>
            <a:endParaRPr sz="2900" b="1">
              <a:solidFill>
                <a:srgbClr val="1C4587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335" name="Google Shape;335;p48"/>
          <p:cNvCxnSpPr/>
          <p:nvPr/>
        </p:nvCxnSpPr>
        <p:spPr>
          <a:xfrm>
            <a:off x="0" y="4695150"/>
            <a:ext cx="76860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6" name="Google Shape;3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925" y="1521212"/>
            <a:ext cx="2101075" cy="21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/>
          <p:nvPr/>
        </p:nvSpPr>
        <p:spPr>
          <a:xfrm>
            <a:off x="9268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29719E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2" name="Google Shape;342;p49"/>
          <p:cNvSpPr txBox="1"/>
          <p:nvPr/>
        </p:nvSpPr>
        <p:spPr>
          <a:xfrm>
            <a:off x="1189025" y="937850"/>
            <a:ext cx="6784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Retirement confidence should not be a privilege.  </a:t>
            </a:r>
            <a:endParaRPr sz="1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49"/>
          <p:cNvSpPr txBox="1"/>
          <p:nvPr/>
        </p:nvSpPr>
        <p:spPr>
          <a:xfrm>
            <a:off x="2742900" y="2931600"/>
            <a:ext cx="36582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5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 sz="3500" b="1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rtl="0">
              <a:lnSpc>
                <a:spcPct val="7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5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Questions?</a:t>
            </a:r>
            <a:endParaRPr sz="3500" b="1">
              <a:solidFill>
                <a:srgbClr val="00FF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44" name="Google Shape;344;p49"/>
          <p:cNvSpPr txBox="1"/>
          <p:nvPr/>
        </p:nvSpPr>
        <p:spPr>
          <a:xfrm>
            <a:off x="1464125" y="2098400"/>
            <a:ext cx="6234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Mission: Make it accessible to everyone!</a:t>
            </a:r>
            <a:endParaRPr sz="1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9"/>
          <p:cNvSpPr/>
          <p:nvPr/>
        </p:nvSpPr>
        <p:spPr>
          <a:xfrm rot="10800000">
            <a:off x="4368681" y="1476331"/>
            <a:ext cx="406644" cy="360804"/>
          </a:xfrm>
          <a:custGeom>
            <a:avLst/>
            <a:gdLst/>
            <a:ahLst/>
            <a:cxnLst/>
            <a:rect l="l" t="t" r="r" b="b"/>
            <a:pathLst>
              <a:path w="2008120" h="1781750" extrusionOk="0">
                <a:moveTo>
                  <a:pt x="0" y="0"/>
                </a:moveTo>
                <a:lnTo>
                  <a:pt x="2008120" y="0"/>
                </a:lnTo>
                <a:lnTo>
                  <a:pt x="2008120" y="1781749"/>
                </a:lnTo>
                <a:lnTo>
                  <a:pt x="0" y="1781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5" name="Google Shape;225;p39"/>
          <p:cNvSpPr/>
          <p:nvPr/>
        </p:nvSpPr>
        <p:spPr>
          <a:xfrm>
            <a:off x="3726209" y="1466761"/>
            <a:ext cx="1630578" cy="1630578"/>
          </a:xfrm>
          <a:custGeom>
            <a:avLst/>
            <a:gdLst/>
            <a:ahLst/>
            <a:cxnLst/>
            <a:rect l="l" t="t" r="r" b="b"/>
            <a:pathLst>
              <a:path w="8790178" h="8790178" extrusionOk="0">
                <a:moveTo>
                  <a:pt x="8790178" y="8790178"/>
                </a:moveTo>
                <a:lnTo>
                  <a:pt x="0" y="8790178"/>
                </a:lnTo>
                <a:lnTo>
                  <a:pt x="0" y="0"/>
                </a:lnTo>
                <a:lnTo>
                  <a:pt x="8790178" y="0"/>
                </a:lnTo>
                <a:lnTo>
                  <a:pt x="8790178" y="8790178"/>
                </a:lnTo>
                <a:close/>
                <a:moveTo>
                  <a:pt x="19050" y="8771128"/>
                </a:moveTo>
                <a:lnTo>
                  <a:pt x="8771128" y="8771128"/>
                </a:lnTo>
                <a:lnTo>
                  <a:pt x="8771128" y="19050"/>
                </a:lnTo>
                <a:lnTo>
                  <a:pt x="19050" y="19050"/>
                </a:lnTo>
                <a:lnTo>
                  <a:pt x="19050" y="87711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6" name="Google Shape;226;p39"/>
          <p:cNvSpPr txBox="1"/>
          <p:nvPr/>
        </p:nvSpPr>
        <p:spPr>
          <a:xfrm>
            <a:off x="602949" y="514075"/>
            <a:ext cx="4183735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1C4587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 Profile</a:t>
            </a:r>
            <a:endParaRPr sz="700" b="1" dirty="0">
              <a:solidFill>
                <a:srgbClr val="1C4587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96040" y="3271401"/>
            <a:ext cx="1965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Ajinkya Abhijit Naik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9"/>
          <p:cNvSpPr/>
          <p:nvPr/>
        </p:nvSpPr>
        <p:spPr>
          <a:xfrm>
            <a:off x="5460723" y="1464411"/>
            <a:ext cx="1626183" cy="1626183"/>
          </a:xfrm>
          <a:custGeom>
            <a:avLst/>
            <a:gdLst/>
            <a:ahLst/>
            <a:cxnLst/>
            <a:rect l="l" t="t" r="r" b="b"/>
            <a:pathLst>
              <a:path w="8790178" h="8790178" extrusionOk="0">
                <a:moveTo>
                  <a:pt x="8790178" y="8790178"/>
                </a:moveTo>
                <a:lnTo>
                  <a:pt x="0" y="8790178"/>
                </a:lnTo>
                <a:lnTo>
                  <a:pt x="0" y="0"/>
                </a:lnTo>
                <a:lnTo>
                  <a:pt x="8790178" y="0"/>
                </a:lnTo>
                <a:lnTo>
                  <a:pt x="8790178" y="8790178"/>
                </a:lnTo>
                <a:close/>
                <a:moveTo>
                  <a:pt x="19050" y="8771128"/>
                </a:moveTo>
                <a:lnTo>
                  <a:pt x="8771128" y="8771128"/>
                </a:lnTo>
                <a:lnTo>
                  <a:pt x="8771128" y="19050"/>
                </a:lnTo>
                <a:lnTo>
                  <a:pt x="19050" y="19050"/>
                </a:lnTo>
                <a:lnTo>
                  <a:pt x="19050" y="87711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9" name="Google Shape;229;p39"/>
          <p:cNvSpPr/>
          <p:nvPr/>
        </p:nvSpPr>
        <p:spPr>
          <a:xfrm>
            <a:off x="1995719" y="1466761"/>
            <a:ext cx="1630578" cy="1630578"/>
          </a:xfrm>
          <a:custGeom>
            <a:avLst/>
            <a:gdLst/>
            <a:ahLst/>
            <a:cxnLst/>
            <a:rect l="l" t="t" r="r" b="b"/>
            <a:pathLst>
              <a:path w="8790178" h="8790178" extrusionOk="0">
                <a:moveTo>
                  <a:pt x="8790178" y="8790178"/>
                </a:moveTo>
                <a:lnTo>
                  <a:pt x="0" y="8790178"/>
                </a:lnTo>
                <a:lnTo>
                  <a:pt x="0" y="0"/>
                </a:lnTo>
                <a:lnTo>
                  <a:pt x="8790178" y="0"/>
                </a:lnTo>
                <a:lnTo>
                  <a:pt x="8790178" y="8790178"/>
                </a:lnTo>
                <a:close/>
                <a:moveTo>
                  <a:pt x="19050" y="8771128"/>
                </a:moveTo>
                <a:lnTo>
                  <a:pt x="8771128" y="8771128"/>
                </a:lnTo>
                <a:lnTo>
                  <a:pt x="8771128" y="19050"/>
                </a:lnTo>
                <a:lnTo>
                  <a:pt x="19050" y="19050"/>
                </a:lnTo>
                <a:lnTo>
                  <a:pt x="19050" y="87711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0" name="Google Shape;230;p39"/>
          <p:cNvSpPr txBox="1"/>
          <p:nvPr/>
        </p:nvSpPr>
        <p:spPr>
          <a:xfrm>
            <a:off x="1767186" y="3271413"/>
            <a:ext cx="2087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Anthony Blaze Jackson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9"/>
          <p:cNvSpPr txBox="1"/>
          <p:nvPr/>
        </p:nvSpPr>
        <p:spPr>
          <a:xfrm>
            <a:off x="263680" y="3514299"/>
            <a:ext cx="16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Team Lead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RAG Technician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1995719" y="3514311"/>
            <a:ext cx="16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Project Manager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AI Pipeline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3512849" y="3271413"/>
            <a:ext cx="20574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Damilola Williams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3726209" y="3514311"/>
            <a:ext cx="16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Backend Engineer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LLM Integration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5270128" y="3271413"/>
            <a:ext cx="2026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Gareth Noble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5468248" y="3514311"/>
            <a:ext cx="16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Frontend Engineer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UI/UX Specialist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7021153" y="3271413"/>
            <a:ext cx="2026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Gustavo P. C. da Silva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9"/>
          <p:cNvSpPr txBox="1"/>
          <p:nvPr/>
        </p:nvSpPr>
        <p:spPr>
          <a:xfrm>
            <a:off x="7219273" y="3514311"/>
            <a:ext cx="16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Backend Engineer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Prompt Engineering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7219273" y="1466761"/>
            <a:ext cx="1630578" cy="1630578"/>
          </a:xfrm>
          <a:custGeom>
            <a:avLst/>
            <a:gdLst/>
            <a:ahLst/>
            <a:cxnLst/>
            <a:rect l="l" t="t" r="r" b="b"/>
            <a:pathLst>
              <a:path w="8790178" h="8790178" extrusionOk="0">
                <a:moveTo>
                  <a:pt x="8790178" y="8790178"/>
                </a:moveTo>
                <a:lnTo>
                  <a:pt x="0" y="8790178"/>
                </a:lnTo>
                <a:lnTo>
                  <a:pt x="0" y="0"/>
                </a:lnTo>
                <a:lnTo>
                  <a:pt x="8790178" y="0"/>
                </a:lnTo>
                <a:lnTo>
                  <a:pt x="8790178" y="8790178"/>
                </a:lnTo>
                <a:close/>
                <a:moveTo>
                  <a:pt x="19050" y="8771128"/>
                </a:moveTo>
                <a:lnTo>
                  <a:pt x="8771128" y="8771128"/>
                </a:lnTo>
                <a:lnTo>
                  <a:pt x="8771128" y="19050"/>
                </a:lnTo>
                <a:lnTo>
                  <a:pt x="19050" y="19050"/>
                </a:lnTo>
                <a:lnTo>
                  <a:pt x="19050" y="87711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40" name="Google Shape;240;p39" title="44D0941A-3B22-4312-A23F-FDB59A87BA69_1_105_c.jpeg"/>
          <p:cNvPicPr preferRelativeResize="0"/>
          <p:nvPr/>
        </p:nvPicPr>
        <p:blipFill rotWithShape="1">
          <a:blip r:embed="rId4">
            <a:alphaModFix/>
          </a:blip>
          <a:srcRect l="820" t="1715" r="1484" b="1936"/>
          <a:stretch/>
        </p:blipFill>
        <p:spPr>
          <a:xfrm>
            <a:off x="3749825" y="1494175"/>
            <a:ext cx="1582925" cy="157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 rotWithShape="1">
          <a:blip r:embed="rId5">
            <a:alphaModFix/>
          </a:blip>
          <a:srcRect t="19223" b="5390"/>
          <a:stretch/>
        </p:blipFill>
        <p:spPr>
          <a:xfrm>
            <a:off x="306850" y="1500375"/>
            <a:ext cx="1556850" cy="15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333088" y="329313"/>
            <a:ext cx="481100" cy="914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 rotWithShape="1">
          <a:blip r:embed="rId7">
            <a:alphaModFix/>
          </a:blip>
          <a:srcRect t="15892" b="8856"/>
          <a:stretch/>
        </p:blipFill>
        <p:spPr>
          <a:xfrm>
            <a:off x="7250125" y="1494175"/>
            <a:ext cx="1568850" cy="157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/>
          <p:nvPr/>
        </p:nvSpPr>
        <p:spPr>
          <a:xfrm>
            <a:off x="269634" y="1468961"/>
            <a:ext cx="1626183" cy="1626183"/>
          </a:xfrm>
          <a:custGeom>
            <a:avLst/>
            <a:gdLst/>
            <a:ahLst/>
            <a:cxnLst/>
            <a:rect l="l" t="t" r="r" b="b"/>
            <a:pathLst>
              <a:path w="8790178" h="8790178" extrusionOk="0">
                <a:moveTo>
                  <a:pt x="8790178" y="8790178"/>
                </a:moveTo>
                <a:lnTo>
                  <a:pt x="0" y="8790178"/>
                </a:lnTo>
                <a:lnTo>
                  <a:pt x="0" y="0"/>
                </a:lnTo>
                <a:lnTo>
                  <a:pt x="8790178" y="0"/>
                </a:lnTo>
                <a:lnTo>
                  <a:pt x="8790178" y="8790178"/>
                </a:lnTo>
                <a:close/>
                <a:moveTo>
                  <a:pt x="19050" y="8771128"/>
                </a:moveTo>
                <a:lnTo>
                  <a:pt x="8771128" y="8771128"/>
                </a:lnTo>
                <a:lnTo>
                  <a:pt x="8771128" y="19050"/>
                </a:lnTo>
                <a:lnTo>
                  <a:pt x="19050" y="19050"/>
                </a:lnTo>
                <a:lnTo>
                  <a:pt x="19050" y="87711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45" name="Google Shape;245;p39" title="me.jpg"/>
          <p:cNvPicPr preferRelativeResize="0"/>
          <p:nvPr/>
        </p:nvPicPr>
        <p:blipFill rotWithShape="1">
          <a:blip r:embed="rId8">
            <a:alphaModFix/>
          </a:blip>
          <a:srcRect t="2426" b="23135"/>
          <a:stretch/>
        </p:blipFill>
        <p:spPr>
          <a:xfrm>
            <a:off x="2019550" y="1497275"/>
            <a:ext cx="1582924" cy="15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2280" y="1492303"/>
            <a:ext cx="1476636" cy="15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52" name="Google Shape;252;p40"/>
          <p:cNvGraphicFramePr/>
          <p:nvPr>
            <p:extLst>
              <p:ext uri="{D42A27DB-BD31-4B8C-83A1-F6EECF244321}">
                <p14:modId xmlns:p14="http://schemas.microsoft.com/office/powerpoint/2010/main" val="2688458521"/>
              </p:ext>
            </p:extLst>
          </p:nvPr>
        </p:nvGraphicFramePr>
        <p:xfrm>
          <a:off x="4571997" y="928657"/>
          <a:ext cx="2945725" cy="3286200"/>
        </p:xfrm>
        <a:graphic>
          <a:graphicData uri="http://schemas.openxmlformats.org/drawingml/2006/table">
            <a:tbl>
              <a:tblPr>
                <a:noFill/>
                <a:tableStyleId>{68C477FF-95A6-478E-9149-F08CCAA5BBC8}</a:tableStyleId>
              </a:tblPr>
              <a:tblGrid>
                <a:gridCol w="43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01</a:t>
                      </a:r>
                      <a:endParaRPr sz="6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Problem? Our Change?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6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</a:t>
                      </a:r>
                      <a:r>
                        <a:rPr lang="en" sz="100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Overview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6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04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Stretch Goals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6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Technology Stack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6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Timeline</a:t>
                      </a: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6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Challenges </a:t>
                      </a:r>
                      <a:endParaRPr sz="6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08</a:t>
                      </a:r>
                      <a:endParaRPr sz="6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 Product and Value </a:t>
                      </a:r>
                      <a:endParaRPr sz="6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3" name="Google Shape;253;p40"/>
          <p:cNvSpPr/>
          <p:nvPr/>
        </p:nvSpPr>
        <p:spPr>
          <a:xfrm>
            <a:off x="590600" y="779825"/>
            <a:ext cx="3558962" cy="3583850"/>
          </a:xfrm>
          <a:custGeom>
            <a:avLst/>
            <a:gdLst/>
            <a:ahLst/>
            <a:cxnLst/>
            <a:rect l="l" t="t" r="r" b="b"/>
            <a:pathLst>
              <a:path w="9125543" h="7167700" extrusionOk="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solidFill>
            <a:srgbClr val="29719E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4" name="Google Shape;254;p40"/>
          <p:cNvSpPr txBox="1"/>
          <p:nvPr/>
        </p:nvSpPr>
        <p:spPr>
          <a:xfrm>
            <a:off x="802321" y="1219846"/>
            <a:ext cx="32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40"/>
          <p:cNvSpPr/>
          <p:nvPr/>
        </p:nvSpPr>
        <p:spPr>
          <a:xfrm>
            <a:off x="-7475" y="1876475"/>
            <a:ext cx="2452500" cy="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0"/>
          <p:cNvSpPr/>
          <p:nvPr/>
        </p:nvSpPr>
        <p:spPr>
          <a:xfrm>
            <a:off x="-7475" y="2096075"/>
            <a:ext cx="2452500" cy="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0"/>
          <p:cNvSpPr/>
          <p:nvPr/>
        </p:nvSpPr>
        <p:spPr>
          <a:xfrm>
            <a:off x="-7475" y="2315675"/>
            <a:ext cx="2452500" cy="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0"/>
          <p:cNvSpPr/>
          <p:nvPr/>
        </p:nvSpPr>
        <p:spPr>
          <a:xfrm>
            <a:off x="0" y="1876475"/>
            <a:ext cx="590700" cy="43500"/>
          </a:xfrm>
          <a:prstGeom prst="rect">
            <a:avLst/>
          </a:prstGeom>
          <a:solidFill>
            <a:srgbClr val="2971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0"/>
          <p:cNvSpPr/>
          <p:nvPr/>
        </p:nvSpPr>
        <p:spPr>
          <a:xfrm>
            <a:off x="0" y="2096075"/>
            <a:ext cx="590700" cy="43500"/>
          </a:xfrm>
          <a:prstGeom prst="rect">
            <a:avLst/>
          </a:prstGeom>
          <a:solidFill>
            <a:srgbClr val="2971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0"/>
          <p:cNvSpPr/>
          <p:nvPr/>
        </p:nvSpPr>
        <p:spPr>
          <a:xfrm>
            <a:off x="0" y="2315675"/>
            <a:ext cx="590700" cy="43500"/>
          </a:xfrm>
          <a:prstGeom prst="rect">
            <a:avLst/>
          </a:prstGeom>
          <a:solidFill>
            <a:srgbClr val="2971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/>
          <p:nvPr/>
        </p:nvSpPr>
        <p:spPr>
          <a:xfrm>
            <a:off x="0" y="0"/>
            <a:ext cx="818388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6" name="Google Shape;266;p41"/>
          <p:cNvSpPr txBox="1"/>
          <p:nvPr/>
        </p:nvSpPr>
        <p:spPr>
          <a:xfrm>
            <a:off x="471550" y="1864477"/>
            <a:ext cx="54153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 retirement confidence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Fragmented tools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 literacy and Outdated advice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Complex Laws and Rules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602950" y="3659413"/>
            <a:ext cx="605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 Agentic-AI system that will improve confidence and educate the masses.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602950" y="1056975"/>
            <a:ext cx="54153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51945"/>
                </a:solidFill>
                <a:latin typeface="Roboto"/>
                <a:ea typeface="Roboto"/>
                <a:cs typeface="Roboto"/>
                <a:sym typeface="Roboto"/>
              </a:rPr>
              <a:t>Only 21 percent of adults surveyed in EBRI’s 2024 Retirement Confidence Survey (RCS) said they felt “very confident” that they would have enough money in retirement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602950" y="3354823"/>
            <a:ext cx="163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What we’ll build: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0" name="Google Shape;270;p41"/>
          <p:cNvCxnSpPr/>
          <p:nvPr/>
        </p:nvCxnSpPr>
        <p:spPr>
          <a:xfrm>
            <a:off x="0" y="4688294"/>
            <a:ext cx="76860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1" name="Google Shape;271;p41"/>
          <p:cNvSpPr txBox="1"/>
          <p:nvPr/>
        </p:nvSpPr>
        <p:spPr>
          <a:xfrm>
            <a:off x="602950" y="514075"/>
            <a:ext cx="605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C4587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Problem? Our Change?</a:t>
            </a:r>
            <a:endParaRPr sz="500">
              <a:solidFill>
                <a:srgbClr val="1C4587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25" y="1093575"/>
            <a:ext cx="2261251" cy="226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/>
          <p:nvPr/>
        </p:nvSpPr>
        <p:spPr>
          <a:xfrm>
            <a:off x="0" y="0"/>
            <a:ext cx="818388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8" name="Google Shape;278;p42"/>
          <p:cNvSpPr txBox="1"/>
          <p:nvPr/>
        </p:nvSpPr>
        <p:spPr>
          <a:xfrm>
            <a:off x="602950" y="1202538"/>
            <a:ext cx="1428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Core Idea: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602949" y="514075"/>
            <a:ext cx="539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C4587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  <a:endParaRPr sz="2700" b="1">
              <a:solidFill>
                <a:srgbClr val="1C4587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400" y="1462888"/>
            <a:ext cx="2217725" cy="221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2"/>
          <p:cNvCxnSpPr/>
          <p:nvPr/>
        </p:nvCxnSpPr>
        <p:spPr>
          <a:xfrm>
            <a:off x="0" y="4687993"/>
            <a:ext cx="76860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" name="Google Shape;282;p42"/>
          <p:cNvSpPr txBox="1"/>
          <p:nvPr/>
        </p:nvSpPr>
        <p:spPr>
          <a:xfrm>
            <a:off x="602950" y="1472688"/>
            <a:ext cx="4939500" cy="21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Retirement planning is often complex, fragmented, and hard for individuals to understand.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aims to simplify retirement planning through a guided, personalized system.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will focus on  a full integrated system which can collect user details, apply trusted rules, and generate clear, tailored retirement plans.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/>
          <p:nvPr/>
        </p:nvSpPr>
        <p:spPr>
          <a:xfrm>
            <a:off x="0" y="0"/>
            <a:ext cx="818388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8" name="Google Shape;288;p43"/>
          <p:cNvSpPr txBox="1"/>
          <p:nvPr/>
        </p:nvSpPr>
        <p:spPr>
          <a:xfrm>
            <a:off x="602949" y="1032724"/>
            <a:ext cx="5341749" cy="359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Guided User Input: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Simple, secure user centric interface for entering details (age, savings, risk tolerance).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Dynamic Prompt Generation: 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Uses prompt engineering to auto create appropriate prompt templates based on how the user interacts with the interface.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Trusted Sources &amp; Retrieval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Uses RAG to pull information from trusted sources to ensure accuracy.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Structured data &amp; Plan output: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LLM as foundational model converts inputs into structured data, applies financial rules, explains plan clearly.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602949" y="514075"/>
            <a:ext cx="539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C4587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Requirements</a:t>
            </a:r>
            <a:endParaRPr sz="2700" b="1" dirty="0">
              <a:solidFill>
                <a:srgbClr val="1C4587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290" name="Google Shape;290;p43"/>
          <p:cNvCxnSpPr/>
          <p:nvPr/>
        </p:nvCxnSpPr>
        <p:spPr>
          <a:xfrm>
            <a:off x="0" y="4687994"/>
            <a:ext cx="76860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699" y="1675500"/>
            <a:ext cx="1792500" cy="17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/>
          <p:nvPr/>
        </p:nvSpPr>
        <p:spPr>
          <a:xfrm>
            <a:off x="0" y="0"/>
            <a:ext cx="818388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7" name="Google Shape;297;p44"/>
          <p:cNvSpPr txBox="1"/>
          <p:nvPr/>
        </p:nvSpPr>
        <p:spPr>
          <a:xfrm>
            <a:off x="602950" y="1058025"/>
            <a:ext cx="4939500" cy="29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 Retirement Goals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Loan repayment, education savings, emergency fund planning, etc.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Adaptive Market Responses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Generate tailored responses based on simulations across different market conditions.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Account Management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Enable users to create and manage accounts with personalized profiles, ensuring secure access and tailored planning.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 supported prompt engineering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Collaborate with a domain expert or financial institution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602949" y="514075"/>
            <a:ext cx="539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C4587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Stretch Goals</a:t>
            </a:r>
            <a:endParaRPr sz="2700" b="1">
              <a:solidFill>
                <a:srgbClr val="1C4587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299" name="Google Shape;299;p44"/>
          <p:cNvCxnSpPr/>
          <p:nvPr/>
        </p:nvCxnSpPr>
        <p:spPr>
          <a:xfrm>
            <a:off x="0" y="4695417"/>
            <a:ext cx="76860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0" name="Google Shape;3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850" y="1674675"/>
            <a:ext cx="1794150" cy="17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/>
          <p:nvPr/>
        </p:nvSpPr>
        <p:spPr>
          <a:xfrm>
            <a:off x="0" y="0"/>
            <a:ext cx="818388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6" name="Google Shape;306;p45"/>
          <p:cNvSpPr txBox="1"/>
          <p:nvPr/>
        </p:nvSpPr>
        <p:spPr>
          <a:xfrm>
            <a:off x="602950" y="1022575"/>
            <a:ext cx="50604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Foundational LLMs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OpenAI APIs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Ollama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Claude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Fine tuning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RAG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ChromaDB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(local) or </a:t>
            </a:r>
            <a:r>
              <a:rPr lang="en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Qdrant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LangChain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(ingest, retriever pipelines).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can pull information directly from documents, guidelines, and research that don’t always have APIs, while also providing citations for transparency.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Prompt Engineering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Frameworks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React (Frontend)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(Backend)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Communication Media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Jira, Discord, Teams and Email.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602950" y="514075"/>
            <a:ext cx="758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C4587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 Stack &amp; Communication Tools</a:t>
            </a:r>
            <a:endParaRPr sz="2700" b="1">
              <a:solidFill>
                <a:srgbClr val="1C4587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308" name="Google Shape;308;p45"/>
          <p:cNvCxnSpPr/>
          <p:nvPr/>
        </p:nvCxnSpPr>
        <p:spPr>
          <a:xfrm>
            <a:off x="0" y="4702596"/>
            <a:ext cx="76860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9" name="Google Shape;3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675" y="1675576"/>
            <a:ext cx="1792325" cy="179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/>
          <p:nvPr/>
        </p:nvSpPr>
        <p:spPr>
          <a:xfrm>
            <a:off x="0" y="0"/>
            <a:ext cx="818388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5" name="Google Shape;315;p46"/>
          <p:cNvSpPr txBox="1"/>
          <p:nvPr/>
        </p:nvSpPr>
        <p:spPr>
          <a:xfrm>
            <a:off x="602950" y="1009675"/>
            <a:ext cx="5044800" cy="36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Aug - Sept: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Finalizing scope and requirements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Sept - Oct: 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Finalize end-to-end pipeline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Oct - Jan: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Build independent modules: LLM, RAG retriever/indexer, Prompt templates, etc.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Jan - March: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Integrate all modules and user-centric, intuitive UI</a:t>
            </a: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March - April: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Testing and minor bugs fixes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602950" y="514075"/>
            <a:ext cx="5882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C4587"/>
                </a:solidFill>
                <a:latin typeface="Archivo Black"/>
                <a:ea typeface="Archivo Black"/>
                <a:cs typeface="Archivo Black"/>
                <a:sym typeface="Archivo Black"/>
              </a:rPr>
              <a:t>Tentative Timeline</a:t>
            </a:r>
            <a:endParaRPr sz="2700" b="1">
              <a:solidFill>
                <a:srgbClr val="1C4587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317" name="Google Shape;317;p46"/>
          <p:cNvCxnSpPr/>
          <p:nvPr/>
        </p:nvCxnSpPr>
        <p:spPr>
          <a:xfrm>
            <a:off x="13" y="4678734"/>
            <a:ext cx="76860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8" name="Google Shape;3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638" y="1743063"/>
            <a:ext cx="1657375" cy="16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terprise Health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625</Words>
  <Application>Microsoft Macintosh PowerPoint</Application>
  <PresentationFormat>On-screen Show (16:9)</PresentationFormat>
  <Paragraphs>137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Roboto</vt:lpstr>
      <vt:lpstr>Saira Condensed</vt:lpstr>
      <vt:lpstr>Montserrat Black</vt:lpstr>
      <vt:lpstr>Calibri</vt:lpstr>
      <vt:lpstr>PT Sans Narrow</vt:lpstr>
      <vt:lpstr>Montserrat</vt:lpstr>
      <vt:lpstr>Archivo Black</vt:lpstr>
      <vt:lpstr>Times New Roman</vt:lpstr>
      <vt:lpstr>Montserrat Light</vt:lpstr>
      <vt:lpstr>Arial</vt:lpstr>
      <vt:lpstr>Enterprise Health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Ajinkya Abhijit Naik</cp:lastModifiedBy>
  <cp:revision>4</cp:revision>
  <dcterms:modified xsi:type="dcterms:W3CDTF">2025-09-19T12:17:49Z</dcterms:modified>
</cp:coreProperties>
</file>